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7" r:id="rId3"/>
    <p:sldId id="284" r:id="rId4"/>
    <p:sldId id="286" r:id="rId5"/>
    <p:sldId id="298" r:id="rId6"/>
    <p:sldId id="295" r:id="rId7"/>
    <p:sldId id="285" r:id="rId8"/>
    <p:sldId id="277" r:id="rId9"/>
    <p:sldId id="296" r:id="rId10"/>
    <p:sldId id="276" r:id="rId11"/>
    <p:sldId id="291" r:id="rId12"/>
    <p:sldId id="293" r:id="rId13"/>
    <p:sldId id="297" r:id="rId14"/>
    <p:sldId id="281" r:id="rId15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9B1AD-A114-5BFB-4B01-AC5CEBCEAA12}" v="240" dt="2021-09-03T08:27:10.894"/>
    <p1510:client id="{2ACB92B3-C836-4EB8-A6EE-1C108FB45D34}" v="44" dt="2022-09-05T11:50:26.543"/>
    <p1510:client id="{4BC1BFF2-E08E-46AE-8DBB-BF1D5DBE6B17}" v="13" dt="2021-09-03T15:20:33.374"/>
    <p1510:client id="{70539812-B9F1-4D85-89B2-286244562DF2}" v="47" dt="2021-09-04T22:14:06.715"/>
    <p1510:client id="{F75A8182-E577-46D4-9C72-8883AA55892A}" v="407" dt="2021-09-03T08:16:47.748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4" autoAdjust="0"/>
    <p:restoredTop sz="94599" autoAdjust="0"/>
  </p:normalViewPr>
  <p:slideViewPr>
    <p:cSldViewPr>
      <p:cViewPr varScale="1">
        <p:scale>
          <a:sx n="74" d="100"/>
          <a:sy n="74" d="100"/>
        </p:scale>
        <p:origin x="384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1976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86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3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7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1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7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6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6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41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4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686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3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86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8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0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7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9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dormansland.surrey.sch.u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sweets">
            <a:extLst>
              <a:ext uri="{FF2B5EF4-FFF2-40B4-BE49-F238E27FC236}">
                <a16:creationId xmlns:a16="http://schemas.microsoft.com/office/drawing/2014/main" xmlns="" id="{1DFB93FF-8C6E-4C99-9FCE-6023B27CD4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99025" y="2533650"/>
            <a:ext cx="2390775" cy="179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57908" y="1268760"/>
            <a:ext cx="8064896" cy="1646302"/>
          </a:xfrm>
        </p:spPr>
        <p:txBody>
          <a:bodyPr/>
          <a:lstStyle/>
          <a:p>
            <a:pPr algn="ctr"/>
            <a:r>
              <a:rPr lang="en-GB" dirty="0"/>
              <a:t>Welcome to Year 3 and 4</a:t>
            </a:r>
            <a:br>
              <a:rPr lang="en-GB" dirty="0"/>
            </a:br>
            <a:r>
              <a:rPr lang="en-GB" dirty="0"/>
              <a:t>Meet the Teacher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8" y="3284984"/>
            <a:ext cx="2664183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C7975A-B4D8-4BB5-A647-2BFFEAB1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Learning…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3454E-982B-4BC2-BD94-F1713A56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15013"/>
            <a:ext cx="9144000" cy="4822299"/>
          </a:xfrm>
        </p:spPr>
        <p:txBody>
          <a:bodyPr>
            <a:normAutofit/>
          </a:bodyPr>
          <a:lstStyle/>
          <a:p>
            <a:r>
              <a:rPr lang="en-GB" sz="3600" dirty="0"/>
              <a:t>Reading 5x week</a:t>
            </a:r>
            <a:r>
              <a:rPr lang="en-GB" sz="3600" dirty="0" smtClean="0"/>
              <a:t>.</a:t>
            </a:r>
          </a:p>
          <a:p>
            <a:r>
              <a:rPr lang="en-GB" sz="3600" dirty="0" smtClean="0"/>
              <a:t>Spellings in red book.</a:t>
            </a:r>
            <a:endParaRPr lang="en-GB" sz="3600" dirty="0"/>
          </a:p>
          <a:p>
            <a:r>
              <a:rPr lang="en-GB" sz="3600" dirty="0" err="1"/>
              <a:t>Edshed</a:t>
            </a:r>
            <a:r>
              <a:rPr lang="en-GB" sz="3600" dirty="0"/>
              <a:t> spellings assignment.</a:t>
            </a:r>
          </a:p>
          <a:p>
            <a:r>
              <a:rPr lang="en-GB" sz="3600" dirty="0" smtClean="0"/>
              <a:t>Times </a:t>
            </a:r>
            <a:r>
              <a:rPr lang="en-GB" sz="3600" dirty="0"/>
              <a:t>Tables </a:t>
            </a:r>
            <a:r>
              <a:rPr lang="en-GB" sz="3600" dirty="0" err="1"/>
              <a:t>Rockstars</a:t>
            </a:r>
            <a:r>
              <a:rPr lang="en-GB" sz="3600" dirty="0"/>
              <a:t>.</a:t>
            </a:r>
          </a:p>
          <a:p>
            <a:r>
              <a:rPr lang="en-GB" sz="3600" dirty="0"/>
              <a:t>Home learning grid.</a:t>
            </a:r>
          </a:p>
        </p:txBody>
      </p:sp>
    </p:spTree>
    <p:extLst>
      <p:ext uri="{BB962C8B-B14F-4D97-AF65-F5344CB8AC3E}">
        <p14:creationId xmlns:p14="http://schemas.microsoft.com/office/powerpoint/2010/main" val="32291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F1D4E4-470D-4E24-B700-1A7A55F7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158" y="1225689"/>
            <a:ext cx="1008112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Black/blue/grey </a:t>
            </a:r>
            <a:r>
              <a:rPr lang="en-GB" sz="2000" dirty="0" smtClean="0"/>
              <a:t>trousers/skirts.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White polo/shirt.</a:t>
            </a:r>
          </a:p>
          <a:p>
            <a:endParaRPr lang="en-GB" sz="2000" dirty="0"/>
          </a:p>
          <a:p>
            <a:r>
              <a:rPr lang="en-GB" sz="2000" dirty="0"/>
              <a:t>Navy/blue cardigan or jumper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Grey, navy, black or white socks.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Black school </a:t>
            </a:r>
            <a:r>
              <a:rPr lang="en-GB" sz="2000" dirty="0" smtClean="0"/>
              <a:t>shoes.</a:t>
            </a:r>
          </a:p>
          <a:p>
            <a:endParaRPr lang="en-GB" sz="2000" dirty="0"/>
          </a:p>
          <a:p>
            <a:r>
              <a:rPr lang="en-GB" sz="2000" dirty="0"/>
              <a:t>Earrings </a:t>
            </a:r>
            <a:r>
              <a:rPr lang="mr-IN" sz="2000" dirty="0"/>
              <a:t>–</a:t>
            </a:r>
            <a:r>
              <a:rPr lang="en-GB" sz="2000" dirty="0"/>
              <a:t> small studs that must be removed by child for PE.</a:t>
            </a:r>
          </a:p>
          <a:p>
            <a:endParaRPr lang="en-GB" sz="2000" dirty="0"/>
          </a:p>
          <a:p>
            <a:r>
              <a:rPr lang="en-GB" sz="2000" dirty="0"/>
              <a:t>Long hair (shoulder length and below) must be tied back at all times, hair ties and headbands should be small and discreet in school colours only. </a:t>
            </a:r>
          </a:p>
          <a:p>
            <a:endParaRPr lang="en-GB" sz="2000" dirty="0"/>
          </a:p>
          <a:p>
            <a:r>
              <a:rPr lang="en-GB" sz="2000" dirty="0"/>
              <a:t>Children should not wear make </a:t>
            </a:r>
            <a:r>
              <a:rPr lang="en-GB" sz="2000" dirty="0" smtClean="0"/>
              <a:t>up, nail </a:t>
            </a:r>
            <a:r>
              <a:rPr lang="en-GB" sz="2000" dirty="0"/>
              <a:t>polish </a:t>
            </a:r>
            <a:r>
              <a:rPr lang="en-GB" sz="2000" dirty="0" smtClean="0"/>
              <a:t>or temporary tattoos in </a:t>
            </a:r>
            <a:r>
              <a:rPr lang="en-GB" sz="2000" dirty="0"/>
              <a:t>school.</a:t>
            </a:r>
          </a:p>
          <a:p>
            <a:endParaRPr lang="en-GB" sz="2000" dirty="0"/>
          </a:p>
          <a:p>
            <a:r>
              <a:rPr lang="en-GB" sz="2000" dirty="0"/>
              <a:t>Please ensure that ALL uniform and equipment is named.</a:t>
            </a:r>
          </a:p>
        </p:txBody>
      </p:sp>
    </p:spTree>
    <p:extLst>
      <p:ext uri="{BB962C8B-B14F-4D97-AF65-F5344CB8AC3E}">
        <p14:creationId xmlns:p14="http://schemas.microsoft.com/office/powerpoint/2010/main" val="1403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Please email </a:t>
            </a:r>
            <a:r>
              <a:rPr lang="en-GB" dirty="0" smtClean="0">
                <a:hlinkClick r:id="rId2"/>
              </a:rPr>
              <a:t>info@dormansland.surrey.sch.uk</a:t>
            </a:r>
            <a:r>
              <a:rPr lang="en-GB" dirty="0"/>
              <a:t> </a:t>
            </a:r>
            <a:r>
              <a:rPr lang="en-GB" dirty="0" smtClean="0"/>
              <a:t>with subject as FOA: ‘teacher name’</a:t>
            </a:r>
          </a:p>
          <a:p>
            <a:pPr marL="0" indent="0">
              <a:buNone/>
            </a:pPr>
            <a:r>
              <a:rPr lang="en-GB" dirty="0" smtClean="0"/>
              <a:t>We </a:t>
            </a:r>
            <a:r>
              <a:rPr lang="en-GB" dirty="0"/>
              <a:t>will then get in touch with you at the earliest opportunity.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are always available on the playground at the end of the school day once the class has been dismissed.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small non-urgent matters, notes could be put in the reading diaries.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also check messages on the class webpages, SCOPAY, Marvellous Me and school newsletters.</a:t>
            </a:r>
          </a:p>
        </p:txBody>
      </p:sp>
    </p:spTree>
    <p:extLst>
      <p:ext uri="{BB962C8B-B14F-4D97-AF65-F5344CB8AC3E}">
        <p14:creationId xmlns:p14="http://schemas.microsoft.com/office/powerpoint/2010/main" val="31984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C7975A-B4D8-4BB5-A647-2BFFEAB1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Others…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3454E-982B-4BC2-BD94-F1713A56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15013"/>
            <a:ext cx="9144000" cy="482229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Parent readers.</a:t>
            </a:r>
          </a:p>
          <a:p>
            <a:r>
              <a:rPr lang="en-GB" sz="3600" dirty="0" smtClean="0"/>
              <a:t>Pieces of fruit or plain breadsticks for snack.</a:t>
            </a:r>
          </a:p>
          <a:p>
            <a:r>
              <a:rPr lang="en-GB" sz="3600" dirty="0" smtClean="0"/>
              <a:t>Equipment.</a:t>
            </a:r>
          </a:p>
          <a:p>
            <a:r>
              <a:rPr lang="en-GB" sz="3600" dirty="0" smtClean="0"/>
              <a:t>Permission slips, medical and collection arrangements.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496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EAF7A-0526-4510-9EFA-302567E7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4" y="404664"/>
            <a:ext cx="9143998" cy="1020762"/>
          </a:xfrm>
        </p:spPr>
        <p:txBody>
          <a:bodyPr>
            <a:noAutofit/>
          </a:bodyPr>
          <a:lstStyle/>
          <a:p>
            <a:r>
              <a:rPr lang="en-GB" sz="7200" dirty="0">
                <a:latin typeface="Comic Sans MS" panose="030F0702030302020204" pitchFamily="66" charset="0"/>
              </a:rPr>
              <a:t>Any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53D0B7-5330-4300-B5B6-8080C2104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256490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2F2BC-D834-4B9E-8A0E-6348D1FE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28" y="153305"/>
            <a:ext cx="8594429" cy="803176"/>
          </a:xfrm>
        </p:spPr>
        <p:txBody>
          <a:bodyPr/>
          <a:lstStyle/>
          <a:p>
            <a:r>
              <a:rPr lang="en-GB" dirty="0"/>
              <a:t>Adults we work with…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612" y="886931"/>
            <a:ext cx="4184533" cy="576262"/>
          </a:xfrm>
        </p:spPr>
        <p:txBody>
          <a:bodyPr/>
          <a:lstStyle/>
          <a:p>
            <a:r>
              <a:rPr lang="en-US" sz="3200" dirty="0"/>
              <a:t>Year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644" y="1470902"/>
            <a:ext cx="5868652" cy="3304117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Miss Newns: CT (Mon-Fri)</a:t>
            </a:r>
            <a:endParaRPr lang="en-GB" sz="2400" dirty="0"/>
          </a:p>
          <a:p>
            <a:pPr lvl="0"/>
            <a:r>
              <a:rPr lang="en-US" sz="2400" dirty="0" err="1"/>
              <a:t>Mrs</a:t>
            </a:r>
            <a:r>
              <a:rPr lang="en-US" sz="2400" dirty="0"/>
              <a:t> Wood TA: (Mon-Thurs)</a:t>
            </a:r>
            <a:endParaRPr lang="en-GB" sz="2400" dirty="0"/>
          </a:p>
          <a:p>
            <a:pPr lvl="0"/>
            <a:r>
              <a:rPr lang="en-US" sz="2400" dirty="0" err="1"/>
              <a:t>Mrs</a:t>
            </a:r>
            <a:r>
              <a:rPr lang="en-US" sz="2400" dirty="0"/>
              <a:t> </a:t>
            </a:r>
            <a:r>
              <a:rPr lang="en-US" sz="2400" dirty="0" err="1"/>
              <a:t>Lochhead</a:t>
            </a:r>
            <a:r>
              <a:rPr lang="en-US" sz="2400" dirty="0"/>
              <a:t>: TA (Tues &amp; Wed)</a:t>
            </a:r>
            <a:endParaRPr lang="en-GB" sz="2400" dirty="0"/>
          </a:p>
          <a:p>
            <a:pPr lvl="0"/>
            <a:r>
              <a:rPr lang="en-US" sz="2400" dirty="0" err="1"/>
              <a:t>Ms</a:t>
            </a:r>
            <a:r>
              <a:rPr lang="en-US" sz="2400" dirty="0"/>
              <a:t> Adams: TA and Cover (Wed &amp; Thurs)</a:t>
            </a:r>
            <a:endParaRPr lang="en-GB" sz="2400" dirty="0"/>
          </a:p>
          <a:p>
            <a:pPr lvl="0"/>
            <a:r>
              <a:rPr lang="en-US" sz="2400" dirty="0" err="1"/>
              <a:t>Mrs</a:t>
            </a:r>
            <a:r>
              <a:rPr lang="en-US" sz="2400" dirty="0"/>
              <a:t> Bruce: Cover (Thurs) </a:t>
            </a:r>
            <a:endParaRPr lang="en-GB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0456" y="886931"/>
            <a:ext cx="4184528" cy="576262"/>
          </a:xfrm>
        </p:spPr>
        <p:txBody>
          <a:bodyPr/>
          <a:lstStyle/>
          <a:p>
            <a:r>
              <a:rPr lang="en-US" sz="3200" dirty="0"/>
              <a:t>Year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0456" y="1470902"/>
            <a:ext cx="5436604" cy="330411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Mrs</a:t>
            </a:r>
            <a:r>
              <a:rPr lang="en-US" sz="2800" dirty="0" smtClean="0">
                <a:solidFill>
                  <a:schemeClr val="tx1"/>
                </a:solidFill>
              </a:rPr>
              <a:t> Pollard CT (Tues-Fri)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Mr</a:t>
            </a:r>
            <a:r>
              <a:rPr lang="en-US" sz="2800" dirty="0" smtClean="0">
                <a:solidFill>
                  <a:schemeClr val="tx1"/>
                </a:solidFill>
              </a:rPr>
              <a:t> Cook CT (Mon &amp; Wed pm)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Mrs</a:t>
            </a:r>
            <a:r>
              <a:rPr lang="en-US" sz="2800" dirty="0" smtClean="0">
                <a:solidFill>
                  <a:schemeClr val="tx1"/>
                </a:solidFill>
              </a:rPr>
              <a:t> Bennett TA (Mon-Wed)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Mrs</a:t>
            </a:r>
            <a:r>
              <a:rPr lang="en-US" sz="2800" dirty="0">
                <a:solidFill>
                  <a:schemeClr val="tx1"/>
                </a:solidFill>
              </a:rPr>
              <a:t> Higginson – (Thurs)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Mrs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Lochhead</a:t>
            </a:r>
            <a:r>
              <a:rPr lang="en-US" sz="2800" dirty="0" smtClean="0">
                <a:solidFill>
                  <a:schemeClr val="tx1"/>
                </a:solidFill>
              </a:rPr>
              <a:t> TA (Thurs)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Mrs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Wood TA (Fri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Miss Floyd (Mon-Wed)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40" y="4783564"/>
            <a:ext cx="12097344" cy="1957804"/>
            <a:chOff x="-26268" y="4495532"/>
            <a:chExt cx="11620131" cy="17349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0396" y="4509121"/>
              <a:ext cx="1117417" cy="16806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6268" y="4509120"/>
              <a:ext cx="1134102" cy="17213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14892" y="4495532"/>
              <a:ext cx="1178971" cy="17213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7847" y="4503200"/>
              <a:ext cx="1118133" cy="17175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5227" y="4509120"/>
              <a:ext cx="1117417" cy="168840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5980" y="4509122"/>
              <a:ext cx="1117417" cy="17089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/>
            <a:srcRect l="38185" t="26894" r="39366" b="14291"/>
            <a:stretch/>
          </p:blipFill>
          <p:spPr>
            <a:xfrm>
              <a:off x="8182644" y="4503200"/>
              <a:ext cx="1125679" cy="169380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/>
            <a:srcRect l="38185" t="24794" r="39366" b="13241"/>
            <a:stretch/>
          </p:blipFill>
          <p:spPr>
            <a:xfrm>
              <a:off x="9281042" y="4495532"/>
              <a:ext cx="1133850" cy="1721395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 rotWithShape="1">
            <a:blip r:embed="rId10"/>
            <a:srcRect l="6874" t="34246" r="76585" b="30045"/>
            <a:stretch/>
          </p:blipFill>
          <p:spPr>
            <a:xfrm>
              <a:off x="3286100" y="4509120"/>
              <a:ext cx="1347087" cy="1707807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 rotWithShape="1">
            <a:blip r:embed="rId11"/>
            <a:srcRect l="8646" t="31095" r="75994" b="33196"/>
            <a:stretch/>
          </p:blipFill>
          <p:spPr>
            <a:xfrm>
              <a:off x="4636349" y="4509120"/>
              <a:ext cx="1314047" cy="1707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92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80C37B-58CA-451D-B261-6C316BA94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875184"/>
          </a:xfrm>
        </p:spPr>
        <p:txBody>
          <a:bodyPr>
            <a:normAutofit/>
          </a:bodyPr>
          <a:lstStyle/>
          <a:p>
            <a:r>
              <a:rPr lang="en-GB" sz="3550" dirty="0"/>
              <a:t>A typical day in Year 3 and Year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1E4C47-B243-41E9-A781-60FC2DF31A84}"/>
              </a:ext>
            </a:extLst>
          </p:cNvPr>
          <p:cNvSpPr txBox="1"/>
          <p:nvPr/>
        </p:nvSpPr>
        <p:spPr>
          <a:xfrm>
            <a:off x="4722812" y="3200400"/>
            <a:ext cx="27432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962" t="26894" r="12192" b="18492"/>
          <a:stretch/>
        </p:blipFill>
        <p:spPr>
          <a:xfrm>
            <a:off x="405780" y="1484784"/>
            <a:ext cx="11454576" cy="476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2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B8F324-F6B1-4A56-889E-86BA888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3 Learning: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5570" y="1484785"/>
            <a:ext cx="4184533" cy="720080"/>
          </a:xfrm>
        </p:spPr>
        <p:txBody>
          <a:bodyPr/>
          <a:lstStyle/>
          <a:p>
            <a:r>
              <a:rPr lang="en-GB" u="sng" dirty="0" smtClean="0"/>
              <a:t>History – Stone Age</a:t>
            </a:r>
            <a:endParaRPr lang="en-GB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5570" y="2204866"/>
            <a:ext cx="4184533" cy="3836498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/>
              <a:t>Life in the Stone Age.</a:t>
            </a:r>
          </a:p>
          <a:p>
            <a:pPr lvl="0"/>
            <a:r>
              <a:rPr lang="en-GB" sz="2400" dirty="0" err="1" smtClean="0"/>
              <a:t>Skara</a:t>
            </a:r>
            <a:r>
              <a:rPr lang="en-GB" sz="2400" dirty="0" smtClean="0"/>
              <a:t> Brae and Stone </a:t>
            </a:r>
            <a:r>
              <a:rPr lang="en-GB" sz="2400" dirty="0" err="1" smtClean="0"/>
              <a:t>Henge</a:t>
            </a:r>
            <a:r>
              <a:rPr lang="en-GB" sz="2400" dirty="0" smtClean="0"/>
              <a:t>.</a:t>
            </a:r>
            <a:endParaRPr lang="en-GB" sz="2400" dirty="0"/>
          </a:p>
          <a:p>
            <a:pPr lvl="0"/>
            <a:r>
              <a:rPr lang="en-GB" sz="2400" dirty="0" smtClean="0"/>
              <a:t>Who </a:t>
            </a:r>
            <a:r>
              <a:rPr lang="en-GB" sz="2400" dirty="0"/>
              <a:t>was the Amesbury Archer?</a:t>
            </a:r>
          </a:p>
          <a:p>
            <a:pPr lvl="0"/>
            <a:r>
              <a:rPr lang="en-GB" sz="2400" dirty="0" smtClean="0"/>
              <a:t>Iron Age and Bronze Age.</a:t>
            </a:r>
          </a:p>
          <a:p>
            <a:pPr lvl="0"/>
            <a:r>
              <a:rPr lang="en-GB" sz="2400" dirty="0" smtClean="0"/>
              <a:t>Artefacts.</a:t>
            </a:r>
          </a:p>
          <a:p>
            <a:pPr lvl="0"/>
            <a:r>
              <a:rPr lang="en-GB" sz="2400" dirty="0" smtClean="0"/>
              <a:t>Hunter gathering.</a:t>
            </a:r>
          </a:p>
          <a:p>
            <a:pPr lvl="0"/>
            <a:endParaRPr lang="en-GB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87058" y="1484784"/>
            <a:ext cx="4184528" cy="720081"/>
          </a:xfrm>
        </p:spPr>
        <p:txBody>
          <a:bodyPr/>
          <a:lstStyle/>
          <a:p>
            <a:r>
              <a:rPr lang="en-GB" u="sng" dirty="0" smtClean="0"/>
              <a:t>Geography - Volcanoes</a:t>
            </a:r>
            <a:endParaRPr lang="en-GB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87059" y="2204866"/>
            <a:ext cx="4184527" cy="3836498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How </a:t>
            </a:r>
            <a:r>
              <a:rPr lang="en-GB" sz="2400" dirty="0" smtClean="0"/>
              <a:t>the earth is constructed.</a:t>
            </a:r>
            <a:endParaRPr lang="en-GB" sz="2400" dirty="0"/>
          </a:p>
          <a:p>
            <a:pPr lvl="0"/>
            <a:r>
              <a:rPr lang="en-GB" sz="2400" dirty="0" smtClean="0"/>
              <a:t>Mountains.</a:t>
            </a:r>
            <a:endParaRPr lang="en-GB" sz="2400" dirty="0"/>
          </a:p>
          <a:p>
            <a:pPr lvl="0"/>
            <a:r>
              <a:rPr lang="en-GB" sz="2400" dirty="0" smtClean="0"/>
              <a:t>Volcano formation.</a:t>
            </a:r>
            <a:endParaRPr lang="en-GB" sz="2400" dirty="0"/>
          </a:p>
          <a:p>
            <a:pPr lvl="0"/>
            <a:r>
              <a:rPr lang="en-GB" sz="2400" dirty="0" smtClean="0"/>
              <a:t>Volcanic eruptions.</a:t>
            </a:r>
            <a:endParaRPr lang="en-GB" sz="2400" dirty="0"/>
          </a:p>
          <a:p>
            <a:pPr lvl="0"/>
            <a:r>
              <a:rPr lang="en-GB" sz="2400" dirty="0" smtClean="0"/>
              <a:t>Earthquakes.</a:t>
            </a:r>
            <a:endParaRPr lang="en-GB" sz="2400" dirty="0"/>
          </a:p>
          <a:p>
            <a:r>
              <a:rPr lang="en-GB" sz="2400" dirty="0" smtClean="0"/>
              <a:t>Types of rocks.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049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B8F324-F6B1-4A56-889E-86BA8887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4 Learning: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5570" y="1484785"/>
            <a:ext cx="4184533" cy="720080"/>
          </a:xfrm>
        </p:spPr>
        <p:txBody>
          <a:bodyPr/>
          <a:lstStyle/>
          <a:p>
            <a:r>
              <a:rPr lang="en-GB" u="sng" dirty="0" smtClean="0"/>
              <a:t>History – </a:t>
            </a:r>
            <a:r>
              <a:rPr lang="en-GB" u="sng" dirty="0" smtClean="0"/>
              <a:t>How have children’s lives changed?</a:t>
            </a:r>
            <a:endParaRPr lang="en-GB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5570" y="2204866"/>
            <a:ext cx="4184533" cy="383649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sz="2400" dirty="0"/>
              <a:t>Why did Tudor children work and what was it like</a:t>
            </a:r>
            <a:r>
              <a:rPr lang="en-GB" sz="2400" dirty="0" smtClean="0"/>
              <a:t>?</a:t>
            </a:r>
          </a:p>
          <a:p>
            <a:pPr lvl="0"/>
            <a:r>
              <a:rPr lang="en-GB" sz="2400" dirty="0"/>
              <a:t>What were children’s jobs like in Victorian England?</a:t>
            </a:r>
            <a:endParaRPr lang="en-GB" sz="2400" dirty="0" smtClean="0"/>
          </a:p>
          <a:p>
            <a:pPr lvl="0"/>
            <a:r>
              <a:rPr lang="en-GB" sz="2400" dirty="0"/>
              <a:t>How did Lord Shaftesbury help to change the lives of children</a:t>
            </a:r>
            <a:r>
              <a:rPr lang="en-GB" sz="2400" dirty="0" smtClean="0"/>
              <a:t>?</a:t>
            </a:r>
          </a:p>
          <a:p>
            <a:pPr lvl="0"/>
            <a:r>
              <a:rPr lang="en-GB" sz="2400" dirty="0"/>
              <a:t>How and why has children’s leisure time changed</a:t>
            </a:r>
            <a:r>
              <a:rPr lang="en-GB" sz="2400" dirty="0" smtClean="0"/>
              <a:t>?</a:t>
            </a:r>
          </a:p>
          <a:p>
            <a:pPr lvl="0"/>
            <a:r>
              <a:rPr lang="en-GB" sz="2400" dirty="0"/>
              <a:t>What were the diseases children caught and how were they treated?</a:t>
            </a:r>
            <a:endParaRPr lang="en-GB" sz="2400" dirty="0" smtClean="0"/>
          </a:p>
          <a:p>
            <a:pPr lvl="0"/>
            <a:endParaRPr lang="en-GB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87058" y="1484784"/>
            <a:ext cx="4184528" cy="720081"/>
          </a:xfrm>
        </p:spPr>
        <p:txBody>
          <a:bodyPr/>
          <a:lstStyle/>
          <a:p>
            <a:r>
              <a:rPr lang="en-GB" u="sng" dirty="0" smtClean="0"/>
              <a:t>Geography </a:t>
            </a:r>
            <a:r>
              <a:rPr lang="en-GB" u="sng" dirty="0" smtClean="0"/>
              <a:t>– Why are rainforests important to us?</a:t>
            </a:r>
            <a:endParaRPr lang="en-GB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87059" y="2204866"/>
            <a:ext cx="4184527" cy="3836498"/>
          </a:xfrm>
        </p:spPr>
        <p:txBody>
          <a:bodyPr>
            <a:normAutofit fontScale="92500"/>
          </a:bodyPr>
          <a:lstStyle/>
          <a:p>
            <a:pPr lvl="0"/>
            <a:r>
              <a:rPr lang="en-GB" sz="2400" dirty="0" smtClean="0"/>
              <a:t>Where in the world are tropical rainforests?</a:t>
            </a:r>
          </a:p>
          <a:p>
            <a:pPr lvl="0"/>
            <a:r>
              <a:rPr lang="en-GB" sz="2400" dirty="0" smtClean="0"/>
              <a:t>What is the Amazon rainforest like?</a:t>
            </a:r>
          </a:p>
          <a:p>
            <a:pPr lvl="0"/>
            <a:r>
              <a:rPr lang="en-GB" sz="2400" dirty="0" smtClean="0"/>
              <a:t>Who lives in the rainforest?</a:t>
            </a:r>
          </a:p>
          <a:p>
            <a:pPr lvl="0"/>
            <a:r>
              <a:rPr lang="en-GB" sz="2400" dirty="0" smtClean="0"/>
              <a:t>How are rainforests changing?</a:t>
            </a:r>
          </a:p>
          <a:p>
            <a:pPr lvl="0"/>
            <a:r>
              <a:rPr lang="en-GB" sz="2400" dirty="0" smtClean="0"/>
              <a:t>How is our local woodland used?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198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 Lessons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58" y="1628800"/>
            <a:ext cx="8594429" cy="44125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265" indent="-342265"/>
            <a:r>
              <a:rPr lang="en-US" sz="3200" dirty="0"/>
              <a:t>Year 3 PE day = </a:t>
            </a:r>
            <a:r>
              <a:rPr lang="en-US" sz="3200" dirty="0" smtClean="0"/>
              <a:t>Monday</a:t>
            </a:r>
            <a:endParaRPr lang="en-US" dirty="0"/>
          </a:p>
          <a:p>
            <a:pPr marL="342265" indent="-342265"/>
            <a:r>
              <a:rPr lang="en-US" sz="3200" dirty="0">
                <a:solidFill>
                  <a:schemeClr val="tx1"/>
                </a:solidFill>
              </a:rPr>
              <a:t>Year 4 PE </a:t>
            </a:r>
            <a:r>
              <a:rPr lang="en-US" sz="3200" dirty="0" smtClean="0">
                <a:solidFill>
                  <a:schemeClr val="tx1"/>
                </a:solidFill>
              </a:rPr>
              <a:t>days </a:t>
            </a:r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 smtClean="0">
                <a:solidFill>
                  <a:schemeClr val="tx1"/>
                </a:solidFill>
              </a:rPr>
              <a:t>Mondays and Thursdays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 marL="342265" indent="-342265"/>
            <a:r>
              <a:rPr lang="en-US" sz="3200" dirty="0"/>
              <a:t>Correct </a:t>
            </a:r>
            <a:r>
              <a:rPr lang="en-US" sz="3200" dirty="0" smtClean="0"/>
              <a:t>clothing in line with school uniform policy </a:t>
            </a:r>
            <a:r>
              <a:rPr lang="mr-IN" sz="3200" dirty="0"/>
              <a:t>–</a:t>
            </a:r>
            <a:r>
              <a:rPr lang="en-US" sz="3200" dirty="0"/>
              <a:t> shorts, joggers, house team </a:t>
            </a:r>
            <a:r>
              <a:rPr lang="en-US" sz="3200" dirty="0" err="1"/>
              <a:t>coloured</a:t>
            </a:r>
            <a:r>
              <a:rPr lang="en-US" sz="3200" dirty="0"/>
              <a:t> t-shirt, </a:t>
            </a:r>
            <a:r>
              <a:rPr lang="en-US" sz="3200" dirty="0" smtClean="0"/>
              <a:t>trainers/</a:t>
            </a:r>
            <a:r>
              <a:rPr lang="en-US" sz="3200" dirty="0" err="1" smtClean="0"/>
              <a:t>plimsolls</a:t>
            </a:r>
            <a:r>
              <a:rPr lang="en-US" sz="3200" dirty="0"/>
              <a:t>.</a:t>
            </a:r>
          </a:p>
          <a:p>
            <a:pPr marL="342265" indent="-342265"/>
            <a:r>
              <a:rPr lang="en-US" sz="3200" dirty="0"/>
              <a:t>Socks.</a:t>
            </a:r>
          </a:p>
          <a:p>
            <a:pPr marL="342265" indent="-342265"/>
            <a:r>
              <a:rPr lang="en-US" sz="3200" dirty="0" smtClean="0"/>
              <a:t>No earrings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72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D3994-2FAE-4D50-96BB-C889AFDBC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Expectations…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539B5-EF65-4AC6-B732-E9C3A556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1772816"/>
            <a:ext cx="10585176" cy="426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265" indent="-342265"/>
            <a:r>
              <a:rPr lang="en-GB" sz="2400" dirty="0"/>
              <a:t>Reading </a:t>
            </a:r>
            <a:r>
              <a:rPr lang="en-GB" sz="2400" dirty="0" smtClean="0"/>
              <a:t>record – checked regularly over the week.</a:t>
            </a:r>
            <a:endParaRPr lang="en-GB" sz="2400" dirty="0"/>
          </a:p>
          <a:p>
            <a:pPr marL="342265" indent="-342265"/>
            <a:r>
              <a:rPr lang="en-GB" sz="2400" dirty="0"/>
              <a:t>Adult or child to record (e.g. independent reading).</a:t>
            </a:r>
          </a:p>
          <a:p>
            <a:pPr marL="342265" indent="-342265"/>
            <a:r>
              <a:rPr lang="en-GB" sz="2400" dirty="0"/>
              <a:t>10 mins each day.</a:t>
            </a:r>
          </a:p>
          <a:p>
            <a:pPr marL="342265" indent="-342265"/>
            <a:r>
              <a:rPr lang="en-GB" sz="2400" dirty="0" err="1"/>
              <a:t>Housepoints</a:t>
            </a:r>
            <a:r>
              <a:rPr lang="en-GB" sz="2400" dirty="0"/>
              <a:t> </a:t>
            </a:r>
            <a:r>
              <a:rPr lang="en-GB" sz="2400" dirty="0" smtClean="0"/>
              <a:t>for reading.</a:t>
            </a:r>
            <a:endParaRPr lang="en-GB" sz="2400" dirty="0"/>
          </a:p>
          <a:p>
            <a:pPr marL="342265" indent="-342265"/>
            <a:r>
              <a:rPr lang="en-GB" sz="2400" dirty="0"/>
              <a:t>Bug Club.</a:t>
            </a:r>
          </a:p>
          <a:p>
            <a:pPr marL="342265" indent="-342265"/>
            <a:r>
              <a:rPr lang="en-GB" sz="2400" dirty="0"/>
              <a:t>Responsible for changing their book.</a:t>
            </a:r>
          </a:p>
          <a:p>
            <a:pPr marL="342265" indent="-342265"/>
            <a:r>
              <a:rPr lang="en-GB" sz="2400" dirty="0" smtClean="0"/>
              <a:t>Assessments </a:t>
            </a:r>
            <a:r>
              <a:rPr lang="en-GB" sz="2400" dirty="0"/>
              <a:t>throughout the year.</a:t>
            </a:r>
          </a:p>
        </p:txBody>
      </p:sp>
    </p:spTree>
    <p:extLst>
      <p:ext uri="{BB962C8B-B14F-4D97-AF65-F5344CB8AC3E}">
        <p14:creationId xmlns:p14="http://schemas.microsoft.com/office/powerpoint/2010/main" val="39578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4026A-514B-4BB5-B7A8-065353C9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158" y="1412776"/>
            <a:ext cx="9809742" cy="4628587"/>
          </a:xfrm>
        </p:spPr>
        <p:txBody>
          <a:bodyPr>
            <a:normAutofit/>
          </a:bodyPr>
          <a:lstStyle/>
          <a:p>
            <a:r>
              <a:rPr lang="en-US" sz="3200" dirty="0"/>
              <a:t>Year ¾ statutory word list (split between year groups).</a:t>
            </a:r>
          </a:p>
          <a:p>
            <a:r>
              <a:rPr lang="en-US" sz="3200" dirty="0"/>
              <a:t>Spelling rules.</a:t>
            </a:r>
          </a:p>
          <a:p>
            <a:r>
              <a:rPr lang="en-US" sz="3200" dirty="0"/>
              <a:t>Spelling test each </a:t>
            </a:r>
            <a:r>
              <a:rPr lang="en-US" sz="3200" dirty="0" smtClean="0"/>
              <a:t>week.</a:t>
            </a:r>
            <a:endParaRPr lang="en-US" sz="3200" dirty="0"/>
          </a:p>
          <a:p>
            <a:r>
              <a:rPr lang="en-US" sz="3200" dirty="0"/>
              <a:t>Continue using and applying phonics.</a:t>
            </a:r>
          </a:p>
          <a:p>
            <a:r>
              <a:rPr lang="en-US" sz="3200" dirty="0" err="1"/>
              <a:t>Edshed</a:t>
            </a:r>
            <a:r>
              <a:rPr lang="en-US" sz="3200" dirty="0"/>
              <a:t>.</a:t>
            </a:r>
          </a:p>
          <a:p>
            <a:r>
              <a:rPr lang="en-US" sz="3200" dirty="0"/>
              <a:t>Spelling journal and spelling fluency books in school.</a:t>
            </a:r>
          </a:p>
        </p:txBody>
      </p:sp>
    </p:spTree>
    <p:extLst>
      <p:ext uri="{BB962C8B-B14F-4D97-AF65-F5344CB8AC3E}">
        <p14:creationId xmlns:p14="http://schemas.microsoft.com/office/powerpoint/2010/main" val="14082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4026A-514B-4BB5-B7A8-065353C9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Arrangements…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158" y="1412776"/>
            <a:ext cx="9809742" cy="46285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 spellings handed out on Friday in red spelling book.</a:t>
            </a:r>
          </a:p>
          <a:p>
            <a:r>
              <a:rPr lang="en-US" sz="3200" dirty="0" err="1" smtClean="0"/>
              <a:t>Practised</a:t>
            </a:r>
            <a:r>
              <a:rPr lang="en-US" sz="3200" dirty="0" smtClean="0"/>
              <a:t> throughout the week at home and school.</a:t>
            </a:r>
          </a:p>
          <a:p>
            <a:r>
              <a:rPr lang="en-US" sz="3200" dirty="0" smtClean="0"/>
              <a:t>Tested on Thursday – BRING BOOK BACK!</a:t>
            </a:r>
          </a:p>
          <a:p>
            <a:r>
              <a:rPr lang="en-US" sz="3200" dirty="0" smtClean="0"/>
              <a:t>Marked ready for new spellings to be handed out.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9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647</Words>
  <Application>Microsoft Office PowerPoint</Application>
  <PresentationFormat>Custom</PresentationFormat>
  <Paragraphs>117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Comic Sans MS</vt:lpstr>
      <vt:lpstr>Corbel</vt:lpstr>
      <vt:lpstr>Mangal</vt:lpstr>
      <vt:lpstr>Trebuchet MS</vt:lpstr>
      <vt:lpstr>Wingdings 3</vt:lpstr>
      <vt:lpstr>Facet</vt:lpstr>
      <vt:lpstr>Welcome to Year 3 and 4 Meet the Teacher</vt:lpstr>
      <vt:lpstr>Adults we work with…  </vt:lpstr>
      <vt:lpstr>A typical day in Year 3 and Year 4:</vt:lpstr>
      <vt:lpstr>Year 3 Learning:</vt:lpstr>
      <vt:lpstr>Year 4 Learning:</vt:lpstr>
      <vt:lpstr>PE Lessons </vt:lpstr>
      <vt:lpstr>Reading Expectations… </vt:lpstr>
      <vt:lpstr>Spellings…</vt:lpstr>
      <vt:lpstr>Spelling Arrangements…</vt:lpstr>
      <vt:lpstr>Home Learning…</vt:lpstr>
      <vt:lpstr>Uniform… </vt:lpstr>
      <vt:lpstr>Communication</vt:lpstr>
      <vt:lpstr>Others…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have a go at this maths problem while you wait.</dc:title>
  <dc:creator>hayley clark</dc:creator>
  <cp:lastModifiedBy>Melanie Pollard</cp:lastModifiedBy>
  <cp:revision>197</cp:revision>
  <cp:lastPrinted>2018-09-13T14:56:12Z</cp:lastPrinted>
  <dcterms:created xsi:type="dcterms:W3CDTF">2018-01-13T21:01:56Z</dcterms:created>
  <dcterms:modified xsi:type="dcterms:W3CDTF">2024-09-03T15:48:12Z</dcterms:modified>
</cp:coreProperties>
</file>